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5" r:id="rId3"/>
    <p:sldId id="266" r:id="rId4"/>
    <p:sldId id="279" r:id="rId5"/>
    <p:sldId id="258" r:id="rId6"/>
    <p:sldId id="270" r:id="rId7"/>
    <p:sldId id="259" r:id="rId8"/>
    <p:sldId id="260" r:id="rId9"/>
    <p:sldId id="271" r:id="rId10"/>
    <p:sldId id="261" r:id="rId11"/>
    <p:sldId id="272" r:id="rId12"/>
    <p:sldId id="273" r:id="rId13"/>
    <p:sldId id="275" r:id="rId14"/>
    <p:sldId id="276" r:id="rId15"/>
    <p:sldId id="277" r:id="rId16"/>
    <p:sldId id="27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62C4BBB-4837-44B4-9EAE-47E0A4A81E56}" type="datetimeFigureOut">
              <a:rPr lang="en-IN" smtClean="0"/>
              <a:pPr/>
              <a:t>04-07-2018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743-7CFC-4077-9700-24F531A9775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220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4BBB-4837-44B4-9EAE-47E0A4A81E56}" type="datetimeFigureOut">
              <a:rPr lang="en-IN" smtClean="0"/>
              <a:pPr/>
              <a:t>04-07-2018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743-7CFC-4077-9700-24F531A977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9435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4BBB-4837-44B4-9EAE-47E0A4A81E56}" type="datetimeFigureOut">
              <a:rPr lang="en-IN" smtClean="0"/>
              <a:pPr/>
              <a:t>04-07-2018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743-7CFC-4077-9700-24F531A9775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540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4BBB-4837-44B4-9EAE-47E0A4A81E56}" type="datetimeFigureOut">
              <a:rPr lang="en-IN" smtClean="0"/>
              <a:pPr/>
              <a:t>04-07-2018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743-7CFC-4077-9700-24F531A977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7532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4BBB-4837-44B4-9EAE-47E0A4A81E56}" type="datetimeFigureOut">
              <a:rPr lang="en-IN" smtClean="0"/>
              <a:pPr/>
              <a:t>04-07-2018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743-7CFC-4077-9700-24F531A9775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692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4BBB-4837-44B4-9EAE-47E0A4A81E56}" type="datetimeFigureOut">
              <a:rPr lang="en-IN" smtClean="0"/>
              <a:pPr/>
              <a:t>04-07-2018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743-7CFC-4077-9700-24F531A977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2811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4BBB-4837-44B4-9EAE-47E0A4A81E56}" type="datetimeFigureOut">
              <a:rPr lang="en-IN" smtClean="0"/>
              <a:pPr/>
              <a:t>04-07-2018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743-7CFC-4077-9700-24F531A977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13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4BBB-4837-44B4-9EAE-47E0A4A81E56}" type="datetimeFigureOut">
              <a:rPr lang="en-IN" smtClean="0"/>
              <a:pPr/>
              <a:t>04-07-2018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743-7CFC-4077-9700-24F531A977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395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4BBB-4837-44B4-9EAE-47E0A4A81E56}" type="datetimeFigureOut">
              <a:rPr lang="en-IN" smtClean="0"/>
              <a:pPr/>
              <a:t>04-07-2018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743-7CFC-4077-9700-24F531A977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4821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4BBB-4837-44B4-9EAE-47E0A4A81E56}" type="datetimeFigureOut">
              <a:rPr lang="en-IN" smtClean="0"/>
              <a:pPr/>
              <a:t>04-07-2018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743-7CFC-4077-9700-24F531A977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8238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4BBB-4837-44B4-9EAE-47E0A4A81E56}" type="datetimeFigureOut">
              <a:rPr lang="en-IN" smtClean="0"/>
              <a:pPr/>
              <a:t>04-07-2018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03743-7CFC-4077-9700-24F531A9775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0023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2C4BBB-4837-44B4-9EAE-47E0A4A81E56}" type="datetimeFigureOut">
              <a:rPr lang="en-IN" smtClean="0"/>
              <a:pPr/>
              <a:t>04-07-2018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303743-7CFC-4077-9700-24F531A97758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0265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0322" y="692231"/>
            <a:ext cx="3996047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NUMERICAL INTEGRATION</a:t>
            </a:r>
          </a:p>
          <a:p>
            <a:pPr algn="ctr"/>
            <a:r>
              <a:rPr lang="e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METHODS </a:t>
            </a:r>
            <a:endParaRPr lang="en-I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4995" y="3463081"/>
            <a:ext cx="6405121" cy="31085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By</a:t>
            </a:r>
          </a:p>
          <a:p>
            <a:r>
              <a:rPr lang="en-IN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A.SHEELA</a:t>
            </a:r>
          </a:p>
          <a:p>
            <a:r>
              <a:rPr lang="en-IN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Assistant Professor</a:t>
            </a:r>
          </a:p>
          <a:p>
            <a:r>
              <a:rPr lang="en-IN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Department of Mathematics</a:t>
            </a:r>
          </a:p>
          <a:p>
            <a:r>
              <a:rPr lang="en-IN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Shift-II</a:t>
            </a:r>
          </a:p>
          <a:p>
            <a:r>
              <a:rPr lang="en-IN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St. Joseph’s College(Autonomous)</a:t>
            </a:r>
          </a:p>
          <a:p>
            <a:r>
              <a:rPr lang="en-IN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Trichy.</a:t>
            </a:r>
          </a:p>
        </p:txBody>
      </p:sp>
    </p:spTree>
    <p:extLst>
      <p:ext uri="{BB962C8B-B14F-4D97-AF65-F5344CB8AC3E}">
        <p14:creationId xmlns:p14="http://schemas.microsoft.com/office/powerpoint/2010/main" xmlns="" val="33533546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7030A0"/>
            </a:gs>
            <a:gs pos="100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725714" y="798286"/>
                <a:ext cx="10769600" cy="2984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we will </a:t>
                </a:r>
                <a:r>
                  <a:rPr lang="en-IN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/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divide up the </a:t>
                </a:r>
                <a:r>
                  <a:rPr lang="en-IN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interval </a:t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[</a:t>
                </a:r>
                <a:r>
                  <a:rPr lang="en-IN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a,b</a:t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]</a:t>
                </a:r>
                <a:r>
                  <a:rPr lang="en-IN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/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into </a:t>
                </a:r>
                <a:r>
                  <a:rPr lang="en-IN" i="1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n </a:t>
                </a:r>
                <a:r>
                  <a:rPr lang="en-IN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subintervals</a:t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. However unlike the previous two methods we need to require that </a:t>
                </a:r>
                <a:r>
                  <a:rPr lang="en-IN" i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n </a:t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be even. The reason for this </a:t>
                </a:r>
                <a:r>
                  <a:rPr lang="en-IN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will be </a:t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evident in a bit. The width of each subinterval is,</a:t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IN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IN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IN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N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. </a:t>
                </a:r>
                <a:endParaRPr lang="en-IN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Rounded MT Bold" panose="020F0704030504030204" pitchFamily="34" charset="0"/>
                </a:endParaRPr>
              </a:p>
              <a:p>
                <a:endParaRPr lang="en-IN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Rounded MT Bold" panose="020F0704030504030204" pitchFamily="34" charset="0"/>
                </a:endParaRPr>
              </a:p>
              <a:p>
                <a:r>
                  <a:rPr lang="en-IN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In </a:t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the Trapezoid Rule we approximated the curve with a straight line. For Simpson’s Rule we are going </a:t>
                </a:r>
                <a:r>
                  <a:rPr lang="en-IN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to approximate </a:t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the function with a quadratic and we’re going to require that the quadratic agree with three of the </a:t>
                </a:r>
                <a:r>
                  <a:rPr lang="en-IN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points from </a:t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our subintervals. Below is a sketch of this using </a:t>
                </a:r>
                <a:r>
                  <a:rPr lang="en-IN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n=6. </a:t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Each of the approximations is colored differently so </a:t>
                </a:r>
                <a:r>
                  <a:rPr lang="en-IN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we can </a:t>
                </a:r>
                <a:r>
                  <a:rPr lang="en-IN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see how they actually work.</a:t>
                </a:r>
              </a:p>
              <a:p>
                <a:endParaRPr lang="en-IN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Rounded MT Bold" panose="020F0704030504030204" pitchFamily="34" charset="0"/>
                </a:endParaRPr>
              </a:p>
              <a:p>
                <a:endParaRPr lang="en-IN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14" y="798286"/>
                <a:ext cx="10769600" cy="2984278"/>
              </a:xfrm>
              <a:prstGeom prst="rect">
                <a:avLst/>
              </a:prstGeom>
              <a:blipFill>
                <a:blip r:embed="rId2"/>
                <a:stretch>
                  <a:fillRect l="-623" t="-1227" r="-10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8587" y="3512457"/>
            <a:ext cx="4599699" cy="31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07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/>
            </a:gs>
            <a:gs pos="2000">
              <a:srgbClr val="FFFF00"/>
            </a:gs>
            <a:gs pos="4000">
              <a:srgbClr val="FFFF00"/>
            </a:gs>
            <a:gs pos="22000">
              <a:schemeClr val="accent1">
                <a:lumMod val="45000"/>
                <a:lumOff val="55000"/>
              </a:schemeClr>
            </a:gs>
            <a:gs pos="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6170664"/>
              </a:xfrm>
              <a:prstGeom prst="rect">
                <a:avLst/>
              </a:prstGeom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FF0000"/>
                  </a:gs>
                </a:gsLst>
                <a:lin ang="5400000" scaled="1"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Notice that each approximation actually covers two of the subintervals. This is the reason for requiring </a:t>
                </a:r>
                <a:r>
                  <a:rPr lang="en-IN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be even.</a:t>
                </a:r>
              </a:p>
              <a:p>
                <a:r>
                  <a:rPr lang="e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 of the approximations look more like a line than a quadratic, but they really are quadratics. Also note that some</a:t>
                </a:r>
              </a:p>
              <a:p>
                <a:r>
                  <a:rPr lang="e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approximations do a better job than others. It can be shown that the area under the approximation on the</a:t>
                </a:r>
              </a:p>
              <a:p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Intervals </a:t>
                </a:r>
                <a:r>
                  <a:rPr lang="en-IN" sz="3200" dirty="0">
                    <a:latin typeface="Times New Roman" panose="02020603050405020304" pitchFamily="18" charset="0"/>
                  </a:rPr>
                  <a:t>[x</a:t>
                </a:r>
                <a:r>
                  <a:rPr lang="en-IN" sz="3200" baseline="-25000" dirty="0">
                    <a:latin typeface="Times New Roman" panose="02020603050405020304" pitchFamily="18" charset="0"/>
                  </a:rPr>
                  <a:t>i-1</a:t>
                </a:r>
                <a:r>
                  <a:rPr lang="en-IN" sz="3200" dirty="0">
                    <a:latin typeface="Times New Roman" panose="02020603050405020304" pitchFamily="18" charset="0"/>
                  </a:rPr>
                  <a:t> , x</a:t>
                </a:r>
                <a:r>
                  <a:rPr lang="en-IN" sz="3200" baseline="-25000" dirty="0">
                    <a:latin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3200" dirty="0">
                    <a:latin typeface="Times New Roman" panose="02020603050405020304" pitchFamily="18" charset="0"/>
                  </a:rPr>
                  <a:t/>
                </a:r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IN" sz="3200" dirty="0">
                    <a:latin typeface="Times New Roman" panose="02020603050405020304" pitchFamily="18" charset="0"/>
                  </a:rPr>
                  <a:t>[</a:t>
                </a:r>
                <a:r>
                  <a:rPr lang="en-IN" sz="3200" dirty="0" smtClean="0">
                    <a:latin typeface="Times New Roman" panose="02020603050405020304" pitchFamily="18" charset="0"/>
                  </a:rPr>
                  <a:t>x</a:t>
                </a:r>
                <a:r>
                  <a:rPr lang="en-IN" sz="3200" baseline="-25000" dirty="0" smtClean="0">
                    <a:latin typeface="Times New Roman" panose="02020603050405020304" pitchFamily="18" charset="0"/>
                  </a:rPr>
                  <a:t>i</a:t>
                </a:r>
                <a:r>
                  <a:rPr lang="en-IN" sz="3200" dirty="0" smtClean="0">
                    <a:latin typeface="Times New Roman" panose="02020603050405020304" pitchFamily="18" charset="0"/>
                  </a:rPr>
                  <a:t/>
                </a:r>
                <a:r>
                  <a:rPr lang="en-IN" sz="3200" dirty="0">
                    <a:latin typeface="Times New Roman" panose="02020603050405020304" pitchFamily="18" charset="0"/>
                  </a:rPr>
                  <a:t>, x</a:t>
                </a:r>
                <a:r>
                  <a:rPr lang="en-IN" sz="3200" baseline="-25000" dirty="0">
                    <a:latin typeface="Times New Roman" panose="02020603050405020304" pitchFamily="18" charset="0"/>
                  </a:rPr>
                  <a:t>i</a:t>
                </a:r>
                <a:r>
                  <a:rPr lang="en-IN" sz="3200" baseline="-25000" dirty="0" smtClean="0">
                    <a:latin typeface="Times New Roman" panose="02020603050405020304" pitchFamily="18" charset="0"/>
                  </a:rPr>
                  <a:t>+1</a:t>
                </a:r>
                <a14:m>
                  <m:oMath xmlns:m="http://schemas.openxmlformats.org/officeDocument/2006/math">
                    <m:r>
                      <a:rPr lang="en-IN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I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A</a:t>
                </a:r>
                <a:r>
                  <a:rPr lang="en-IN" sz="3200" baseline="-25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i</a:t>
                </a:r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sz="32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(f(x</a:t>
                </a:r>
                <a:r>
                  <a:rPr lang="en-IN" sz="3200" baseline="-25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i-1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)+4f(x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i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i+1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))</a:t>
                </a:r>
              </a:p>
              <a:p>
                <a:r>
                  <a:rPr lang="e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we use </a:t>
                </a:r>
                <a:r>
                  <a:rPr lang="en-IN" sz="3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subintervals the integral is then </a:t>
                </a:r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approximately,</a:t>
                </a:r>
                <a:endParaRPr lang="en-IN" sz="3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32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</m:nary>
                    <m:f>
                      <m:fPr>
                        <m:ctrl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sz="32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(f(x</a:t>
                </a:r>
                <a:r>
                  <a:rPr lang="en-IN" sz="3200" baseline="-25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0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)+4f(x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1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2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sz="32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(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2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)+4f(x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3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</a:t>
                </a:r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/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+f(x</a:t>
                </a:r>
                <a:r>
                  <a:rPr lang="en-IN" sz="3200" baseline="-25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4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))     +</a:t>
                </a:r>
                <a14:m>
                  <m:oMath xmlns:m="http://schemas.openxmlformats.org/officeDocument/2006/math">
                    <m:r>
                      <a:rPr lang="en-IN" sz="32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sz="32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(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n-2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)+4f(x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n-1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)+f(</a:t>
                </a:r>
                <a:r>
                  <a:rPr lang="en-IN" sz="32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x</a:t>
                </a:r>
                <a:r>
                  <a:rPr lang="en-IN" sz="3200" baseline="-25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n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)).</a:t>
                </a:r>
                <a:endParaRPr lang="en-I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170664"/>
              </a:xfrm>
              <a:prstGeom prst="rect">
                <a:avLst/>
              </a:prstGeom>
              <a:blipFill>
                <a:blip r:embed="rId2"/>
                <a:stretch>
                  <a:fillRect l="-1500" t="-1383" r="-1850" b="-11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851411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100000">
              <a:srgbClr val="FFFF00"/>
            </a:gs>
            <a:gs pos="92000">
              <a:schemeClr val="accent1">
                <a:lumMod val="45000"/>
                <a:lumOff val="55000"/>
              </a:schemeClr>
            </a:gs>
            <a:gs pos="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0" y="0"/>
                <a:ext cx="12192000" cy="4255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Upon simplifying we arrive at the general Simpson’s Rule.</a:t>
                </a:r>
              </a:p>
              <a:p>
                <a:endParaRPr lang="en-I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32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</m:nary>
                    <m:f>
                      <m:fPr>
                        <m:ctrl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IN" sz="3200" b="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)+4f(x</a:t>
                </a:r>
                <a:r>
                  <a:rPr lang="en-IN" sz="3200" baseline="-25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)+2f(x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))+</a:t>
                </a:r>
                <a14:m>
                  <m:oMath xmlns:m="http://schemas.openxmlformats.org/officeDocument/2006/math">
                    <m:r>
                      <a:rPr lang="en-IN" sz="32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IN" sz="3200" i="1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IN" sz="32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(f(x</a:t>
                </a:r>
                <a:r>
                  <a:rPr lang="en-IN" sz="3200" baseline="-25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n-2</a:t>
                </a:r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n-1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)+f(</a:t>
                </a:r>
                <a:r>
                  <a:rPr lang="en-IN" sz="32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IN" sz="3200" baseline="-25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)].</a:t>
                </a:r>
              </a:p>
              <a:p>
                <a:endParaRPr lang="en-IN" sz="32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this case notice that all the function evaluations at points with odd subscripts are multiplied by 4 and all the</a:t>
                </a:r>
              </a:p>
              <a:p>
                <a:r>
                  <a:rPr lang="e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evaluations at points with even subscripts (except for the first and last) are multiplied by 2. 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4255267"/>
              </a:xfrm>
              <a:prstGeom prst="rect">
                <a:avLst/>
              </a:prstGeom>
              <a:blipFill>
                <a:blip r:embed="rId2"/>
                <a:stretch>
                  <a:fillRect l="-1250" t="-2006" b="-37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509863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51543" y="754743"/>
                <a:ext cx="11059886" cy="62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Trapezoidal rule and Simpson’s rule to compute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IN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. </m:t>
                        </m:r>
                      </m:e>
                    </m:nary>
                  </m:oMath>
                </a14:m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754743"/>
                <a:ext cx="11059886" cy="620876"/>
              </a:xfrm>
              <a:prstGeom prst="rect">
                <a:avLst/>
              </a:prstGeom>
              <a:blipFill>
                <a:blip r:embed="rId3"/>
                <a:stretch>
                  <a:fillRect l="-826" b="-784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551543" y="1727200"/>
                <a:ext cx="10943771" cy="2470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</a:p>
              <a:p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Given: a=0   b=1 </a:t>
                </a:r>
              </a:p>
              <a:p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Take: n=8</a:t>
                </a:r>
              </a:p>
              <a:p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h=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1−0</m:t>
                        </m:r>
                      </m:num>
                      <m:den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I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=0.125</a:t>
                </a:r>
              </a:p>
              <a:p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43" y="1727200"/>
                <a:ext cx="10943771" cy="2470933"/>
              </a:xfrm>
              <a:prstGeom prst="rect">
                <a:avLst/>
              </a:prstGeom>
              <a:blipFill>
                <a:blip r:embed="rId4"/>
                <a:stretch>
                  <a:fillRect l="-835" t="-19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7941620"/>
                  </p:ext>
                </p:extLst>
              </p:nvPr>
            </p:nvGraphicFramePr>
            <p:xfrm>
              <a:off x="319317" y="4375979"/>
              <a:ext cx="11771081" cy="8510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6182">
                      <a:extLst>
                        <a:ext uri="{9D8B030D-6E8A-4147-A177-3AD203B41FA5}">
                          <a16:colId xmlns:a16="http://schemas.microsoft.com/office/drawing/2014/main" xmlns="" val="3050249124"/>
                        </a:ext>
                      </a:extLst>
                    </a:gridCol>
                    <a:gridCol w="1018035">
                      <a:extLst>
                        <a:ext uri="{9D8B030D-6E8A-4147-A177-3AD203B41FA5}">
                          <a16:colId xmlns:a16="http://schemas.microsoft.com/office/drawing/2014/main" xmlns="" val="1347587169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val="3137348825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val="1339162248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val="1650009646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val="2588852427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val="547620219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val="959837923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val="1077200531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val="35824424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0.375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0.625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0.875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4942652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f(x)=y=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N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N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IN" sz="18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IN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IN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0.9846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0.9412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0.8767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0.7191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0.6400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0.5664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54362356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747941620"/>
                  </p:ext>
                </p:extLst>
              </p:nvPr>
            </p:nvGraphicFramePr>
            <p:xfrm>
              <a:off x="319317" y="4375979"/>
              <a:ext cx="11771081" cy="85109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361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050249124"/>
                        </a:ext>
                      </a:extLst>
                    </a:gridCol>
                    <a:gridCol w="10180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347587169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37348825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339162248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50009646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88852427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547620219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959837923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77200531"/>
                        </a:ext>
                      </a:extLst>
                    </a:gridCol>
                    <a:gridCol w="11771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5824424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0.375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0.625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0.875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494265218"/>
                      </a:ext>
                    </a:extLst>
                  </a:tr>
                  <a:tr h="4802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457" t="-82500" r="-783105" b="-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0.9846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0.9412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0.8767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0.7191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0.6400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0.5664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IN" sz="18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en-IN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5436235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551543" y="3603483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Tabulation: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98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" y="0"/>
                <a:ext cx="12192000" cy="6713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Trapezoidal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N" sz="20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𝑦𝑑</m:t>
                          </m:r>
                          <m:d>
                            <m:dPr>
                              <m:ctrlPr>
                                <a:rPr lang="en-IN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N" sz="20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I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d>
                        <m:dPr>
                          <m:ctrlPr>
                            <a:rPr lang="en-IN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0+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𝑦𝑛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</m:t>
                      </m:r>
                      <m:d>
                        <m:dPr>
                          <m:ctrlPr>
                            <a:rPr lang="en-IN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2+…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𝑦𝑛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𝑊h𝑒𝑟𝑒</m:t>
                      </m:r>
                      <m:r>
                        <a:rPr lang="en-I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I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a:rPr lang="en-I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I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t"/>
                <a:r>
                  <a:rPr lang="en-IN" sz="2000" dirty="0" smtClean="0"/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IN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f>
                      <m:fPr>
                        <m:ctrlPr>
                          <a:rPr lang="en-IN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0.125</m:t>
                        </m:r>
                      </m:num>
                      <m:den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((1+0.5)+2(0.9846+0.9412+0.8767+0.8+0.7191+0.6400+0.5664))</a:t>
                </a:r>
              </a:p>
              <a:p>
                <a:pPr fontAlgn="t"/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</a:p>
              <a:p>
                <a:pPr fontAlgn="t"/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=</a:t>
                </a:r>
                <a:r>
                  <a:rPr lang="en-I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0.7848</a:t>
                </a:r>
              </a:p>
              <a:p>
                <a:pPr fontAlgn="t"/>
                <a:endParaRPr lang="en-I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t"/>
                <a:r>
                  <a:rPr lang="en-IN" sz="2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Simpson’s Rule:</a:t>
                </a:r>
              </a:p>
              <a:p>
                <a:pPr fontAlgn="t"/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t"/>
                <a:endParaRPr lang="en-I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N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𝑦𝑑</m:t>
                          </m:r>
                          <m:d>
                            <m:dPr>
                              <m:ctrlPr>
                                <a:rPr lang="en-IN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I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I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d>
                        <m:dPr>
                          <m:ctrlPr>
                            <a:rPr lang="en-IN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0+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𝑦𝑛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d>
                        <m:dPr>
                          <m:ctrlPr>
                            <a:rPr lang="en-IN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+…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𝑦𝑛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+2(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2+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4+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𝑦𝑛</m:t>
                      </m:r>
                      <m:r>
                        <a:rPr lang="en-I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−2))          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𝑊h𝑒𝑟𝑒</m:t>
                      </m:r>
                      <m:r>
                        <a:rPr lang="en-IN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y</m:t>
                      </m:r>
                      <m:r>
                        <a:rPr lang="en-IN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f</m:t>
                      </m:r>
                      <m:r>
                        <a:rPr lang="en-IN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IN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IN" sz="20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t"/>
                <a:endParaRPr lang="en-I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IN" sz="20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IN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0.125</m:t>
                              </m:r>
                            </m:num>
                            <m:den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lang="en-IN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1+0.5</m:t>
                              </m:r>
                            </m:e>
                          </m:d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IN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</a:rPr>
                                <m:t>0.9846+0.8767+0.7191+0.5664</m:t>
                              </m:r>
                            </m:e>
                          </m:d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+2(0.9412+0.8+0.6400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t"/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0.7860</a:t>
                </a:r>
              </a:p>
              <a:p>
                <a:endParaRPr lang="en-I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0"/>
                <a:ext cx="12192000" cy="6713376"/>
              </a:xfrm>
              <a:prstGeom prst="rect">
                <a:avLst/>
              </a:prstGeom>
              <a:blipFill>
                <a:blip r:embed="rId3"/>
                <a:stretch>
                  <a:fillRect l="-500" t="-4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14465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914400" y="696685"/>
                <a:ext cx="9768114" cy="2435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Actual Integration:</a:t>
                </a:r>
              </a:p>
              <a:p>
                <a:endParaRPr lang="en-I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IN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IN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IN" sz="32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IN" sz="3200" i="1">
                        <a:latin typeface="Cambria Math" panose="02040503050406030204" pitchFamily="18" charset="0"/>
                      </a:rPr>
                      <m:t>=[</m:t>
                    </m:r>
                  </m:oMath>
                </a14:m>
                <a:r>
                  <a:rPr lang="e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I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I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(x)]</a:t>
                </a:r>
                <a:r>
                  <a:rPr lang="en-IN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IN" sz="3200" baseline="-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IN" sz="3200" baseline="-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                                                               		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IN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I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I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=0.7854</a:t>
                </a:r>
                <a:endParaRPr lang="en-I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96685"/>
                <a:ext cx="9768114" cy="2435154"/>
              </a:xfrm>
              <a:prstGeom prst="rect">
                <a:avLst/>
              </a:prstGeom>
              <a:blipFill>
                <a:blip r:embed="rId3"/>
                <a:stretch>
                  <a:fillRect l="-1561" t="-3500" b="-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9406619"/>
              </p:ext>
            </p:extLst>
          </p:nvPr>
        </p:nvGraphicFramePr>
        <p:xfrm>
          <a:off x="1734457" y="4028923"/>
          <a:ext cx="8127999" cy="74168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201381751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996061248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8514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Actual Integration</a:t>
                      </a:r>
                      <a:endParaRPr lang="en-IN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Trapezoidal</a:t>
                      </a:r>
                      <a:endParaRPr lang="en-IN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Simpson’s</a:t>
                      </a:r>
                      <a:endParaRPr lang="en-IN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69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0.7854</a:t>
                      </a:r>
                      <a:endParaRPr lang="en-IN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0.7847</a:t>
                      </a:r>
                      <a:endParaRPr lang="en-IN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0.7858</a:t>
                      </a:r>
                      <a:endParaRPr lang="en-IN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676995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38629" y="5602514"/>
            <a:ext cx="1155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 the level of error is minimum in case of Simpson’s than Trapezoidal.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18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857" y="333829"/>
            <a:ext cx="11364686" cy="44012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endParaRPr lang="en-IN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 Simpson's rule is more efficient, if by </a:t>
            </a: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 means </a:t>
            </a:r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a smaller error for the same number of intervals.</a:t>
            </a:r>
            <a:endParaRPr lang="en-IN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16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371" y="1436914"/>
            <a:ext cx="6821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Thank you</a:t>
            </a:r>
            <a:endParaRPr lang="en-IN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80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448" y="1571501"/>
            <a:ext cx="11198431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IN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Introduction:</a:t>
            </a:r>
          </a:p>
          <a:p>
            <a:r>
              <a:rPr lang="en-IN" sz="3200" dirty="0"/>
              <a:t>There are many problems in the real world where integrals cannot be </a:t>
            </a:r>
            <a:r>
              <a:rPr lang="en-IN" sz="3200" dirty="0" smtClean="0"/>
              <a:t>evaluated exactly</a:t>
            </a:r>
            <a:r>
              <a:rPr lang="en-IN" sz="3200" dirty="0"/>
              <a:t>. This is because, in order to use the Fundamental </a:t>
            </a:r>
            <a:r>
              <a:rPr lang="en-IN" sz="3200" dirty="0" smtClean="0"/>
              <a:t>Theorem </a:t>
            </a:r>
            <a:r>
              <a:rPr lang="en-IN" sz="3200" dirty="0"/>
              <a:t>of </a:t>
            </a:r>
            <a:r>
              <a:rPr lang="en-IN" sz="3200" dirty="0" smtClean="0"/>
              <a:t>Calculus, an </a:t>
            </a:r>
            <a:r>
              <a:rPr lang="en-IN" sz="3200" dirty="0"/>
              <a:t>antiderivative of the function must be found, and that is not always </a:t>
            </a:r>
            <a:r>
              <a:rPr lang="en-IN" sz="3200" dirty="0" smtClean="0"/>
              <a:t>possible or </a:t>
            </a:r>
            <a:r>
              <a:rPr lang="en-IN" sz="3200" dirty="0"/>
              <a:t>may be very difficult. Fortunately, highly accurate </a:t>
            </a:r>
            <a:r>
              <a:rPr lang="en-IN" sz="3200" dirty="0" smtClean="0"/>
              <a:t>NUMERICAL INTEGRATION METHODs</a:t>
            </a:r>
            <a:r>
              <a:rPr lang="en-IN" sz="3200" dirty="0"/>
              <a:t> </a:t>
            </a:r>
            <a:r>
              <a:rPr lang="en-IN" sz="3200" dirty="0" smtClean="0"/>
              <a:t>can </a:t>
            </a:r>
            <a:r>
              <a:rPr lang="en-IN" sz="3200" dirty="0"/>
              <a:t>be achieved without too much </a:t>
            </a:r>
            <a:r>
              <a:rPr lang="en-IN" sz="3200" dirty="0" smtClean="0"/>
              <a:t>effort.</a:t>
            </a:r>
          </a:p>
        </p:txBody>
      </p:sp>
    </p:spTree>
    <p:extLst>
      <p:ext uri="{BB962C8B-B14F-4D97-AF65-F5344CB8AC3E}">
        <p14:creationId xmlns:p14="http://schemas.microsoft.com/office/powerpoint/2010/main" xmlns="" val="35006648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486888" y="593766"/>
                <a:ext cx="11234057" cy="4095737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IN" sz="2800" b="1" i="0" u="none" strike="noStrike" baseline="0" dirty="0" smtClean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CMBX12"/>
                  </a:rPr>
                  <a:t>Numerical integration:</a:t>
                </a:r>
              </a:p>
              <a:p>
                <a:r>
                  <a:rPr lang="en-IN" dirty="0">
                    <a:latin typeface="CMR12"/>
                  </a:rPr>
                  <a:t>We want to find the value of the definite integral</a:t>
                </a:r>
              </a:p>
              <a:p>
                <a:r>
                  <a:rPr lang="en-IN" sz="1050" b="0" i="0" u="none" strike="noStrike" baseline="0" dirty="0" smtClean="0">
                    <a:latin typeface="CMMI8"/>
                  </a:rPr>
                  <a:t/>
                </a:r>
              </a:p>
              <a:p>
                <a:r>
                  <a:rPr lang="en-IN" sz="2800" b="0" i="0" u="none" strike="noStrike" dirty="0" smtClean="0">
                    <a:latin typeface="CMMI8"/>
                  </a:rPr>
                  <a:t>        I(f) =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N" sz="2800" b="0" i="1" u="none" strike="noStrike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800" b="0" i="1" u="none" strike="noStrike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IN" sz="2800" b="0" i="1" u="none" strike="noStrike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IN" sz="2800" b="0" i="1" u="none" strike="noStrike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800" b="0" i="1" u="none" strike="noStrike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800" b="0" i="1" u="none" strike="noStrike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sz="2800" b="0" i="1" u="none" strike="noStrike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u="none" strike="noStrike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IN" sz="2800" b="0" i="0" u="none" strike="noStrike" baseline="0" dirty="0" smtClean="0">
                    <a:latin typeface="CMMI8"/>
                  </a:rPr>
                  <a:t/>
                </a:r>
              </a:p>
              <a:p>
                <a:endParaRPr lang="en-IN" sz="1050" dirty="0">
                  <a:latin typeface="CMMI8"/>
                </a:endParaRPr>
              </a:p>
              <a:p>
                <a:endParaRPr lang="en-IN" sz="1050" dirty="0" smtClean="0">
                  <a:latin typeface="CMMI8"/>
                </a:endParaRPr>
              </a:p>
              <a:p>
                <a:r>
                  <a:rPr lang="en-IN" dirty="0" smtClean="0">
                    <a:latin typeface="CMR12"/>
                  </a:rPr>
                  <a:t>To </a:t>
                </a:r>
                <a:r>
                  <a:rPr lang="en-IN" dirty="0">
                    <a:latin typeface="CMR12"/>
                  </a:rPr>
                  <a:t>construct the approximation of the definite integral, we first define the mesh points </a:t>
                </a:r>
                <a:r>
                  <a:rPr lang="pt-BR" dirty="0" smtClean="0">
                    <a:latin typeface="CMMI12"/>
                  </a:rPr>
                  <a:t>x</a:t>
                </a:r>
                <a:r>
                  <a:rPr lang="pt-BR" sz="1050" dirty="0">
                    <a:latin typeface="CMR8"/>
                  </a:rPr>
                  <a:t>i</a:t>
                </a:r>
                <a:r>
                  <a:rPr lang="en-IN" i="1" dirty="0" smtClean="0">
                    <a:latin typeface="CMR12"/>
                  </a:rPr>
                  <a:t> according</a:t>
                </a:r>
                <a:r>
                  <a:rPr lang="en-IN" dirty="0" smtClean="0">
                    <a:latin typeface="CMR12"/>
                  </a:rPr>
                  <a:t/>
                </a:r>
                <a:r>
                  <a:rPr lang="en-IN" dirty="0">
                    <a:latin typeface="CMR12"/>
                  </a:rPr>
                  <a:t>to</a:t>
                </a:r>
              </a:p>
              <a:p>
                <a:r>
                  <a:rPr lang="pt-BR" dirty="0" smtClean="0">
                    <a:latin typeface="CMMI12"/>
                  </a:rPr>
                  <a:t>            a </a:t>
                </a:r>
                <a:r>
                  <a:rPr lang="pt-BR" dirty="0">
                    <a:latin typeface="CMR12"/>
                  </a:rPr>
                  <a:t>= </a:t>
                </a:r>
                <a:r>
                  <a:rPr lang="pt-BR" dirty="0">
                    <a:latin typeface="CMMI12"/>
                  </a:rPr>
                  <a:t>x</a:t>
                </a:r>
                <a:r>
                  <a:rPr lang="pt-BR" sz="1050" b="0" i="0" u="none" strike="noStrike" baseline="0" dirty="0" smtClean="0">
                    <a:latin typeface="CMR8"/>
                  </a:rPr>
                  <a:t>0 </a:t>
                </a:r>
                <a:r>
                  <a:rPr lang="pt-BR" dirty="0">
                    <a:latin typeface="CMMI12"/>
                  </a:rPr>
                  <a:t>&lt; x</a:t>
                </a:r>
                <a:r>
                  <a:rPr lang="pt-BR" sz="1050" b="0" i="0" u="none" strike="noStrike" baseline="0" dirty="0" smtClean="0">
                    <a:latin typeface="CMR8"/>
                  </a:rPr>
                  <a:t>1 </a:t>
                </a:r>
                <a:r>
                  <a:rPr lang="pt-BR" dirty="0">
                    <a:latin typeface="CMMI12"/>
                  </a:rPr>
                  <a:t>&lt; . . . &lt; x</a:t>
                </a:r>
                <a:r>
                  <a:rPr lang="pt-BR" sz="1050" b="0" i="0" u="none" strike="noStrike" baseline="0" dirty="0" smtClean="0">
                    <a:latin typeface="CMMI8"/>
                  </a:rPr>
                  <a:t>n</a:t>
                </a:r>
                <a:r>
                  <a:rPr lang="pt-BR" sz="1050" b="0" i="0" u="none" strike="noStrike" baseline="0" dirty="0" smtClean="0">
                    <a:latin typeface="CMSY8"/>
                  </a:rPr>
                  <a:t>−</a:t>
                </a:r>
                <a:r>
                  <a:rPr lang="pt-BR" sz="1050" b="0" i="0" u="none" strike="noStrike" baseline="0" dirty="0" smtClean="0">
                    <a:latin typeface="CMR8"/>
                  </a:rPr>
                  <a:t>1 </a:t>
                </a:r>
                <a:r>
                  <a:rPr lang="pt-BR" dirty="0">
                    <a:latin typeface="CMMI12"/>
                  </a:rPr>
                  <a:t>&lt; x</a:t>
                </a:r>
                <a:r>
                  <a:rPr lang="pt-BR" sz="1050" b="0" i="0" u="none" strike="noStrike" baseline="0" dirty="0" smtClean="0">
                    <a:latin typeface="CMMI8"/>
                  </a:rPr>
                  <a:t>n </a:t>
                </a:r>
                <a:r>
                  <a:rPr lang="pt-BR" dirty="0">
                    <a:latin typeface="CMR12"/>
                  </a:rPr>
                  <a:t>= </a:t>
                </a:r>
                <a:r>
                  <a:rPr lang="pt-BR" dirty="0">
                    <a:latin typeface="CMMI12"/>
                  </a:rPr>
                  <a:t>b </a:t>
                </a:r>
              </a:p>
              <a:p>
                <a:endParaRPr lang="en-IN" dirty="0" smtClean="0">
                  <a:latin typeface="CMR12"/>
                </a:endParaRPr>
              </a:p>
              <a:p>
                <a:endParaRPr lang="en-IN" dirty="0">
                  <a:latin typeface="CMR12"/>
                </a:endParaRPr>
              </a:p>
              <a:p>
                <a:r>
                  <a:rPr lang="en-IN" dirty="0" smtClean="0">
                    <a:latin typeface="CMR12"/>
                  </a:rPr>
                  <a:t>Typically </a:t>
                </a:r>
                <a:r>
                  <a:rPr lang="en-IN" dirty="0">
                    <a:latin typeface="CMR12"/>
                  </a:rPr>
                  <a:t>the approximation will be of the form</a:t>
                </a:r>
              </a:p>
              <a:p>
                <a:r>
                  <a:rPr lang="en-IN" dirty="0" smtClean="0">
                    <a:latin typeface="CMMI12"/>
                  </a:rPr>
                  <a:t/>
                </a:r>
              </a:p>
              <a:p>
                <a:endParaRPr lang="en-IN" dirty="0">
                  <a:latin typeface="CMMI12"/>
                </a:endParaRPr>
              </a:p>
              <a:p>
                <a:r>
                  <a:rPr lang="en-IN" dirty="0" smtClean="0">
                    <a:latin typeface="CMMI12"/>
                  </a:rPr>
                  <a:t>                   I</a:t>
                </a:r>
                <a:r>
                  <a:rPr lang="en-IN" dirty="0" smtClean="0">
                    <a:latin typeface="CMR12"/>
                  </a:rPr>
                  <a:t>(</a:t>
                </a:r>
                <a:r>
                  <a:rPr lang="en-IN" dirty="0" smtClean="0">
                    <a:latin typeface="CMMI12"/>
                  </a:rPr>
                  <a:t>f</a:t>
                </a:r>
                <a:r>
                  <a:rPr lang="en-IN" dirty="0" smtClean="0">
                    <a:latin typeface="CMR12"/>
                  </a:rPr>
                  <a:t>)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IN" dirty="0" smtClean="0">
                    <a:latin typeface="CMR12"/>
                  </a:rPr>
                  <a:t/>
                </a:r>
                <a:r>
                  <a:rPr lang="en-IN" dirty="0" smtClean="0">
                    <a:latin typeface="CMSY10"/>
                  </a:rPr>
                  <a:t/>
                </a:r>
                <a:r>
                  <a:rPr lang="en-IN" dirty="0">
                    <a:latin typeface="CMMI12"/>
                  </a:rPr>
                  <a:t>I</a:t>
                </a:r>
                <a:r>
                  <a:rPr lang="en-IN" sz="1050" b="0" i="0" u="none" strike="noStrike" baseline="0" dirty="0" smtClean="0">
                    <a:latin typeface="CMMI8"/>
                  </a:rPr>
                  <a:t>n</a:t>
                </a:r>
                <a:r>
                  <a:rPr lang="en-IN" dirty="0">
                    <a:latin typeface="CMR12"/>
                  </a:rPr>
                  <a:t>(</a:t>
                </a:r>
                <a:r>
                  <a:rPr lang="en-IN" dirty="0">
                    <a:latin typeface="CMMI12"/>
                  </a:rPr>
                  <a:t>f</a:t>
                </a:r>
                <a:r>
                  <a:rPr lang="en-IN" dirty="0">
                    <a:latin typeface="CMR12"/>
                  </a:rPr>
                  <a:t>) </a:t>
                </a:r>
                <a:r>
                  <a:rPr lang="en-IN" dirty="0" smtClean="0">
                    <a:latin typeface="CMR12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IN" dirty="0" smtClean="0">
                            <a:latin typeface="CMMI1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IN" sz="1050" b="0" i="0" u="none" strike="noStrike" baseline="0" dirty="0" smtClean="0">
                            <a:latin typeface="CMMI8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1050" b="0" i="0" u="none" strike="noStrike" baseline="0" dirty="0" smtClean="0">
                            <a:latin typeface="CMMI8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dirty="0" smtClean="0">
                            <a:latin typeface="CMMI12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IN" dirty="0" smtClean="0">
                            <a:latin typeface="CMR1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dirty="0" smtClean="0">
                            <a:latin typeface="CMMI1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1050" b="0" i="0" u="none" strike="noStrike" baseline="0" dirty="0" smtClean="0">
                            <a:latin typeface="CMMI8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dirty="0" smtClean="0">
                            <a:latin typeface="CMR12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IN" dirty="0" smtClean="0">
                            <a:latin typeface="CMMI12"/>
                          </a:rPr>
                          <m:t> </m:t>
                        </m:r>
                      </m:e>
                    </m:nary>
                  </m:oMath>
                </a14:m>
                <a:endParaRPr lang="en-IN" dirty="0">
                  <a:latin typeface="CMR12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88" y="593766"/>
                <a:ext cx="11234057" cy="4095737"/>
              </a:xfrm>
              <a:prstGeom prst="rect">
                <a:avLst/>
              </a:prstGeom>
              <a:blipFill>
                <a:blip r:embed="rId4"/>
                <a:stretch>
                  <a:fillRect l="-488" b="-159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13013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0852" y="507625"/>
            <a:ext cx="4508283" cy="830997"/>
          </a:xfrm>
          <a:prstGeom prst="rect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Trapezoidal Rule</a:t>
            </a:r>
            <a:endParaRPr lang="en-I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5743" y="4397332"/>
            <a:ext cx="3996047" cy="830997"/>
          </a:xfrm>
          <a:prstGeom prst="rect">
            <a:avLst/>
          </a:prstGeom>
          <a:pattFill prst="dkVert">
            <a:fgClr>
              <a:srgbClr val="FF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Simpson’s Rule</a:t>
            </a:r>
            <a:endParaRPr lang="en-I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6858" y="2135445"/>
            <a:ext cx="1246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 smtClean="0">
                <a:solidFill>
                  <a:srgbClr val="FFFF00"/>
                </a:solidFill>
              </a:rPr>
              <a:t>&amp;</a:t>
            </a:r>
            <a:endParaRPr lang="en-IN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45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92" y="552587"/>
            <a:ext cx="11453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DIFFERENCE BETWEEN TRAPEZOIDAL AND SIMPSON’S</a:t>
            </a:r>
          </a:p>
          <a:p>
            <a:pPr algn="ctr"/>
            <a:endParaRPr lang="en-IN" sz="2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92369" y="1347037"/>
                <a:ext cx="11172092" cy="5210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500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Simpson's rule and the Trapezoidal rule are approximations of the definite integral of a function. If the definite integral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500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 has to be determined, </a:t>
                </a:r>
                <a:r>
                  <a:rPr lang="en-IN" sz="250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the expression </a:t>
                </a:r>
                <a:r>
                  <a:rPr lang="en-IN" sz="2500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to </a:t>
                </a:r>
                <a:r>
                  <a:rPr lang="en-IN" sz="250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approximate the value of the integral is given by the two </a:t>
                </a:r>
                <a:r>
                  <a:rPr lang="en-IN" sz="2500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rules </a:t>
                </a:r>
                <a:r>
                  <a:rPr lang="en-IN" sz="250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as follows</a:t>
                </a:r>
                <a:r>
                  <a:rPr lang="en-IN" sz="2500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:</a:t>
                </a:r>
              </a:p>
              <a:p>
                <a:endParaRPr lang="en-IN" sz="25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r>
                  <a:rPr lang="en-IN" sz="250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Simpson's rule</a:t>
                </a:r>
                <a:r>
                  <a:rPr lang="en-IN" sz="2500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500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IN" sz="2500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).(f(a)+4.f(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2500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)+f(b))</a:t>
                </a:r>
              </a:p>
              <a:p>
                <a:endParaRPr lang="en-IN" sz="25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r>
                  <a:rPr lang="en-IN" sz="250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Trapezoidal rule: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IN" sz="2500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=(b-a).</a:t>
                </a:r>
                <a:r>
                  <a:rPr lang="en-IN" sz="250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500" i="1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2500" i="1" smtClean="0">
                                <a:ln w="0"/>
                                <a:solidFill>
                                  <a:srgbClr val="FFFF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500" i="1" smtClean="0">
                                <a:ln w="0"/>
                                <a:solidFill>
                                  <a:srgbClr val="FFFF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IN" sz="2500" i="1" smtClean="0">
                            <a:ln w="0"/>
                            <a:solidFill>
                              <a:srgbClr val="FFFF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IN" sz="2500" dirty="0" smtClean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  <a:p>
                <a:r>
                  <a:rPr lang="en-IN" sz="2500" dirty="0" smtClean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ndalus" panose="02020603050405020304" pitchFamily="18" charset="-78"/>
                    <a:cs typeface="Andalus" panose="02020603050405020304" pitchFamily="18" charset="-78"/>
                  </a:rPr>
                  <a:t>The Trapezoidal rule determines the area under the graph by approximating it to that of a trapezoid. Simpson’s rule approximates the area of that under a quadratic polynomial. This makes it a more complex method and one that yields a value closer to the definite integral that is actually being determined.</a:t>
                </a:r>
              </a:p>
              <a:p>
                <a:endParaRPr lang="en-IN" sz="2500" dirty="0">
                  <a:ln w="0"/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ndalus" panose="02020603050405020304" pitchFamily="18" charset="-78"/>
                  <a:cs typeface="Andalus" panose="02020603050405020304" pitchFamily="18" charset="-78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69" y="1347037"/>
                <a:ext cx="11172092" cy="5210722"/>
              </a:xfrm>
              <a:prstGeom prst="rect">
                <a:avLst/>
              </a:prstGeom>
              <a:blipFill>
                <a:blip r:embed="rId3"/>
                <a:stretch>
                  <a:fillRect l="-1037" t="-1170" r="-9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124690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617517" y="665018"/>
                <a:ext cx="10652166" cy="5697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IN" sz="2800" b="1" i="0" u="none" strike="noStrike" baseline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CMBX12"/>
                  </a:rPr>
                  <a:t>Trapezoid Rule</a:t>
                </a:r>
              </a:p>
              <a:p>
                <a:endParaRPr lang="en-IN" sz="2800" b="1" i="0" u="none" strike="noStrike" baseline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CMBX12"/>
                </a:endParaRPr>
              </a:p>
              <a:p>
                <a:r>
                  <a:rPr lang="en-IN" sz="2800" dirty="0">
                    <a:latin typeface="CMR12"/>
                  </a:rPr>
                  <a:t>We use a uniform grid, in which the mesh points are equally spaced so that</a:t>
                </a:r>
                <a:r>
                  <a:rPr lang="en-IN" sz="2800" dirty="0" smtClean="0">
                    <a:latin typeface="CMR12"/>
                  </a:rPr>
                  <a:t/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b="0" i="0" u="none" strike="noStrike" baseline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IN" sz="2800" dirty="0" smtClean="0">
                    <a:latin typeface="CMSY10"/>
                  </a:rPr>
                  <a:t>−</a:t>
                </a:r>
                <a:r>
                  <a:rPr lang="en-IN" sz="2800" b="0" u="none" strike="noStrike" baseline="0" dirty="0" smtClean="0"/>
                  <a:t/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2800" b="0" i="0" u="none" strike="noStrike" baseline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IN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IN" sz="2800" b="0" i="0" u="none" strike="noStrike" baseline="0" dirty="0" smtClean="0">
                    <a:latin typeface="CMMI8"/>
                  </a:rPr>
                  <a:t/>
                </a:r>
                <a:r>
                  <a:rPr lang="en-IN" sz="2800" dirty="0">
                    <a:latin typeface="CMR12"/>
                  </a:rPr>
                  <a:t>= </a:t>
                </a:r>
                <a:r>
                  <a:rPr lang="en-IN" sz="2800" dirty="0">
                    <a:latin typeface="CMMI12"/>
                  </a:rPr>
                  <a:t>h</a:t>
                </a:r>
                <a:r>
                  <a:rPr lang="en-IN" sz="2800" dirty="0">
                    <a:latin typeface="CMR12"/>
                  </a:rPr>
                  <a:t>,</a:t>
                </a:r>
              </a:p>
              <a:p>
                <a:r>
                  <a:rPr lang="en-IN" sz="2800" dirty="0">
                    <a:latin typeface="CMR12"/>
                  </a:rPr>
                  <a:t>for all </a:t>
                </a:r>
                <a:r>
                  <a:rPr lang="en-IN" sz="2800" dirty="0" err="1">
                    <a:latin typeface="CMMI12"/>
                  </a:rPr>
                  <a:t>i</a:t>
                </a:r>
                <a:r>
                  <a:rPr lang="en-IN" sz="2800" dirty="0">
                    <a:latin typeface="CMMI12"/>
                  </a:rPr>
                  <a:t/>
                </a:r>
                <a:r>
                  <a:rPr lang="en-IN" sz="2800" dirty="0">
                    <a:latin typeface="CMR12"/>
                  </a:rPr>
                  <a:t>= </a:t>
                </a:r>
                <a:r>
                  <a:rPr lang="en-IN" sz="2800" dirty="0" smtClean="0">
                    <a:latin typeface="CMR12"/>
                  </a:rPr>
                  <a:t>0</a:t>
                </a:r>
                <a:r>
                  <a:rPr lang="en-IN" sz="2800" dirty="0" smtClean="0">
                    <a:latin typeface="CMMI12"/>
                  </a:rPr>
                  <a:t>,1,. </a:t>
                </a:r>
                <a:r>
                  <a:rPr lang="en-IN" sz="2800" dirty="0">
                    <a:latin typeface="CMMI12"/>
                  </a:rPr>
                  <a:t>. . , n </a:t>
                </a:r>
                <a:r>
                  <a:rPr lang="en-IN" sz="2800" dirty="0">
                    <a:latin typeface="CMSY10"/>
                  </a:rPr>
                  <a:t>− </a:t>
                </a:r>
                <a:r>
                  <a:rPr lang="en-IN" sz="2800" dirty="0">
                    <a:latin typeface="CMR12"/>
                  </a:rPr>
                  <a:t>1 . We apply basic trapezoid </a:t>
                </a:r>
                <a:r>
                  <a:rPr lang="en-IN" sz="2800" dirty="0" smtClean="0">
                    <a:latin typeface="CMR12"/>
                  </a:rPr>
                  <a:t>rule                                                                        	</a:t>
                </a:r>
              </a:p>
              <a:p>
                <a:r>
                  <a:rPr lang="en-IN" sz="2800" b="0" u="none" strike="noStrike" baseline="0" dirty="0">
                    <a:latin typeface="CMR12"/>
                  </a:rPr>
                  <a:t/>
                </a:r>
                <a:r>
                  <a:rPr lang="en-IN" sz="2800" b="0" u="none" strike="noStrike" baseline="0" dirty="0" smtClean="0">
                    <a:latin typeface="CMR12"/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2000" b="0" i="1" u="none" strike="noStrike" baseline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IN" sz="2000" b="0" i="0" u="none" strike="noStrike" baseline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IN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m:rPr>
                            <m:nor/>
                          </m:rPr>
                          <a:rPr lang="en-IN" sz="2000" b="0" i="0" u="none" strike="noStrike" baseline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IN" sz="2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000" dirty="0" smtClean="0">
                            <a:latin typeface="CMMI12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IN" sz="2000" dirty="0" smtClean="0">
                            <a:latin typeface="CMR1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000" dirty="0" smtClean="0">
                            <a:latin typeface="CMMI1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2000" dirty="0" smtClean="0">
                            <a:latin typeface="CMR12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IN" sz="2000" dirty="0" smtClean="0">
                            <a:latin typeface="CMMI12"/>
                          </a:rPr>
                          <m:t>dx</m:t>
                        </m:r>
                        <m:r>
                          <m:rPr>
                            <m:nor/>
                          </m:rPr>
                          <a:rPr lang="en-IN" sz="2000" dirty="0" smtClean="0">
                            <a:latin typeface="CMMI1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sz="2000" dirty="0" smtClean="0">
                            <a:latin typeface="CMSY1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IN" sz="2800" b="0" i="0" u="none" strike="noStrike" baseline="0" dirty="0" smtClean="0">
                    <a:latin typeface="CMMI6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b="0" i="1" u="none" strike="noStrike" baseline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b="0" i="1" u="none" strike="noStrike" baseline="0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N" sz="28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2800" dirty="0" smtClean="0">
                    <a:latin typeface="CMR12"/>
                  </a:rPr>
                  <a:t>(</a:t>
                </a:r>
                <a:r>
                  <a:rPr lang="en-IN" sz="2800" dirty="0" smtClean="0">
                    <a:latin typeface="CMMI12"/>
                  </a:rPr>
                  <a:t>f</a:t>
                </a:r>
                <a:r>
                  <a:rPr lang="en-IN" sz="2800" dirty="0" smtClean="0">
                    <a:latin typeface="CMR12"/>
                  </a:rPr>
                  <a:t>(</a:t>
                </a:r>
                <a:r>
                  <a:rPr lang="en-IN" sz="2800" dirty="0" smtClean="0">
                    <a:latin typeface="CMMI12"/>
                  </a:rPr>
                  <a:t>x</a:t>
                </a:r>
                <a:r>
                  <a:rPr lang="pt-BR" sz="1600" dirty="0" smtClean="0">
                    <a:solidFill>
                      <a:prstClr val="black"/>
                    </a:solidFill>
                    <a:latin typeface="CMR8"/>
                  </a:rPr>
                  <a:t>0+1</a:t>
                </a:r>
                <a:r>
                  <a:rPr lang="en-IN" sz="2800" dirty="0" smtClean="0">
                    <a:latin typeface="CMR12"/>
                  </a:rPr>
                  <a:t>) + </a:t>
                </a:r>
                <a:r>
                  <a:rPr lang="en-IN" sz="2800" dirty="0" smtClean="0">
                    <a:latin typeface="CMMI12"/>
                  </a:rPr>
                  <a:t>f</a:t>
                </a:r>
                <a:r>
                  <a:rPr lang="en-IN" sz="2800" dirty="0" smtClean="0">
                    <a:latin typeface="CMR12"/>
                  </a:rPr>
                  <a:t>(</a:t>
                </a:r>
                <a:r>
                  <a:rPr lang="en-IN" sz="2800" dirty="0" smtClean="0">
                    <a:latin typeface="CMMI12"/>
                  </a:rPr>
                  <a:t>x</a:t>
                </a:r>
                <a:r>
                  <a:rPr lang="pt-BR" sz="1600" dirty="0" smtClean="0">
                    <a:solidFill>
                      <a:prstClr val="black"/>
                    </a:solidFill>
                    <a:latin typeface="CMR8"/>
                  </a:rPr>
                  <a:t>i</a:t>
                </a:r>
                <a:r>
                  <a:rPr lang="en-IN" sz="2800" dirty="0" smtClean="0">
                    <a:latin typeface="CMR12"/>
                  </a:rPr>
                  <a:t>))  </a:t>
                </a:r>
              </a:p>
              <a:p>
                <a:endParaRPr lang="en-IN" sz="2800" dirty="0" smtClean="0">
                  <a:latin typeface="CMR12"/>
                </a:endParaRPr>
              </a:p>
              <a:p>
                <a:r>
                  <a:rPr lang="en-IN" sz="2800" dirty="0" smtClean="0">
                    <a:latin typeface="CMR12"/>
                  </a:rPr>
                  <a:t>To </a:t>
                </a:r>
                <a:r>
                  <a:rPr lang="en-IN" sz="2800" dirty="0">
                    <a:latin typeface="CMR12"/>
                  </a:rPr>
                  <a:t>get the trapezoid </a:t>
                </a:r>
                <a:r>
                  <a:rPr lang="en-IN" sz="2800" dirty="0" smtClean="0">
                    <a:latin typeface="CMR12"/>
                  </a:rPr>
                  <a:t>rule</a:t>
                </a:r>
              </a:p>
              <a:p>
                <a:endParaRPr lang="en-IN" sz="2800" dirty="0">
                  <a:latin typeface="CMR12"/>
                </a:endParaRPr>
              </a:p>
              <a:p>
                <a:r>
                  <a:rPr lang="en-IN" sz="2800" dirty="0" smtClean="0">
                    <a:latin typeface="CMMI12"/>
                  </a:rPr>
                  <a:t/>
                </a:r>
                <a:r>
                  <a:rPr lang="en-IN" sz="2800" dirty="0" err="1" smtClean="0">
                    <a:latin typeface="CMMI12"/>
                  </a:rPr>
                  <a:t>T</a:t>
                </a:r>
                <a:r>
                  <a:rPr lang="en-IN" sz="2800" b="0" i="0" u="none" strike="noStrike" baseline="0" dirty="0" err="1" smtClean="0">
                    <a:latin typeface="CMMI8"/>
                  </a:rPr>
                  <a:t>n</a:t>
                </a:r>
                <a:r>
                  <a:rPr lang="en-IN" sz="2800" dirty="0" smtClean="0">
                    <a:latin typeface="CMR12"/>
                  </a:rPr>
                  <a:t>(</a:t>
                </a:r>
                <a:r>
                  <a:rPr lang="en-IN" sz="2800" dirty="0" smtClean="0">
                    <a:latin typeface="CMMI12"/>
                  </a:rPr>
                  <a:t>f</a:t>
                </a:r>
                <a:r>
                  <a:rPr lang="en-IN" sz="2800" dirty="0">
                    <a:latin typeface="CMR12"/>
                  </a:rPr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N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2800" dirty="0" smtClean="0">
                    <a:latin typeface="CMR12"/>
                  </a:rPr>
                  <a:t>(</a:t>
                </a:r>
                <a:r>
                  <a:rPr lang="en-IN" sz="2800" dirty="0" smtClean="0">
                    <a:latin typeface="CMMI12"/>
                  </a:rPr>
                  <a:t>f</a:t>
                </a:r>
                <a:r>
                  <a:rPr lang="en-IN" sz="2800" dirty="0" smtClean="0">
                    <a:latin typeface="CMR12"/>
                  </a:rPr>
                  <a:t>(</a:t>
                </a:r>
                <a:r>
                  <a:rPr lang="en-IN" sz="2800" dirty="0" smtClean="0">
                    <a:latin typeface="CMMI12"/>
                  </a:rPr>
                  <a:t>x</a:t>
                </a:r>
                <a:r>
                  <a:rPr lang="pt-BR" sz="1600" dirty="0">
                    <a:solidFill>
                      <a:prstClr val="black"/>
                    </a:solidFill>
                    <a:latin typeface="CMR8"/>
                  </a:rPr>
                  <a:t>0</a:t>
                </a:r>
                <a:r>
                  <a:rPr lang="en-IN" sz="2800" dirty="0" smtClean="0">
                    <a:latin typeface="CMR12"/>
                  </a:rPr>
                  <a:t>) + 2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IN" sz="2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2800" dirty="0">
                            <a:latin typeface="CMR8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IN" sz="2800" b="0" i="0" dirty="0" smtClean="0">
                            <a:latin typeface="CMR8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IN" sz="2800" dirty="0">
                            <a:latin typeface="CMR8"/>
                          </a:rPr>
                          <m:t> </m:t>
                        </m:r>
                      </m:sub>
                      <m:sup>
                        <m:r>
                          <m:rPr>
                            <m:nor/>
                          </m:rPr>
                          <a:rPr lang="en-IN" sz="2800" dirty="0">
                            <a:latin typeface="CMMI8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sz="2800" dirty="0">
                            <a:latin typeface="CMSY8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IN" sz="2800" dirty="0">
                            <a:latin typeface="CMR8"/>
                          </a:rPr>
                          <m:t>1 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2800" dirty="0" smtClean="0">
                            <a:latin typeface="CMMI12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IN" sz="2800" dirty="0" smtClean="0">
                            <a:latin typeface="CMR1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800" dirty="0" smtClean="0">
                            <a:latin typeface="CMMI1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1600" b="0" i="0" dirty="0" smtClean="0">
                            <a:solidFill>
                              <a:prstClr val="black"/>
                            </a:solidFill>
                            <a:latin typeface="CMR8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2800" dirty="0" smtClean="0">
                            <a:latin typeface="CMR12"/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IN" sz="2800" dirty="0" smtClean="0">
                            <a:latin typeface="CMMI12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IN" sz="2800" dirty="0" smtClean="0">
                            <a:latin typeface="CMR1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2800" dirty="0" smtClean="0">
                            <a:latin typeface="CMMI1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1600" b="0" i="0" dirty="0" smtClean="0">
                            <a:solidFill>
                              <a:prstClr val="black"/>
                            </a:solidFill>
                            <a:latin typeface="CMR8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IN" sz="2800" dirty="0" smtClean="0">
                            <a:latin typeface="CMR12"/>
                          </a:rPr>
                          <m:t>)) </m:t>
                        </m:r>
                        <m:r>
                          <m:rPr>
                            <m:nor/>
                          </m:rPr>
                          <a:rPr lang="en-IN" sz="2800" dirty="0" smtClean="0">
                            <a:latin typeface="CMMI12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IN" sz="2800" dirty="0" smtClean="0"/>
                          <m:t> </m:t>
                        </m:r>
                      </m:e>
                    </m:nary>
                  </m:oMath>
                </a14:m>
                <a:endParaRPr lang="en-IN" sz="2800" dirty="0" smtClean="0">
                  <a:latin typeface="CMR12"/>
                </a:endParaRPr>
              </a:p>
              <a:p>
                <a:endParaRPr lang="en-IN" sz="2800" dirty="0">
                  <a:latin typeface="CMR12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17" y="665018"/>
                <a:ext cx="10652166" cy="5697714"/>
              </a:xfrm>
              <a:prstGeom prst="rect">
                <a:avLst/>
              </a:prstGeom>
              <a:blipFill>
                <a:blip r:embed="rId3"/>
                <a:stretch>
                  <a:fillRect l="-1144" r="-501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814643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100000">
              <a:srgbClr val="FFC0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53143" y="336466"/>
                <a:ext cx="10987314" cy="2470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We will break up the interval [</a:t>
                </a:r>
                <a:r>
                  <a:rPr lang="en-IN" sz="24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a,b</a:t>
                </a:r>
                <a:r>
                  <a:rPr lang="en-IN" sz="24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] </a:t>
                </a:r>
                <a:r>
                  <a:rPr lang="en-IN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into </a:t>
                </a:r>
                <a:r>
                  <a:rPr lang="en-IN" sz="24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n subintervals </a:t>
                </a:r>
                <a:r>
                  <a:rPr lang="en-IN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of </a:t>
                </a:r>
                <a:r>
                  <a:rPr lang="en-IN" sz="24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width,</a:t>
                </a:r>
                <a14:m>
                  <m:oMath xmlns:m="http://schemas.openxmlformats.org/officeDocument/2006/math">
                    <m:r>
                      <a:rPr lang="en-IN" sz="24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IN" sz="24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IN" sz="24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24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4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IN" sz="24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IN" sz="24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IN" sz="24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IN" sz="24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.</a:t>
                </a:r>
              </a:p>
              <a:p>
                <a:endParaRPr lang="en-IN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Rounded MT Bold" panose="020F0704030504030204" pitchFamily="34" charset="0"/>
                </a:endParaRPr>
              </a:p>
              <a:p>
                <a:r>
                  <a:rPr lang="en-IN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Then on each subinterval we will approximate the function with a straight line that is equal to the function values at</a:t>
                </a:r>
              </a:p>
              <a:p>
                <a:r>
                  <a:rPr lang="en-IN" sz="2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either endpoint of the interval. Here is a sketch of this case </a:t>
                </a:r>
                <a:r>
                  <a:rPr lang="en-IN" sz="24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for n=6.</a:t>
                </a:r>
                <a:endParaRPr lang="en-IN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Rounded MT Bold" panose="020F0704030504030204" pitchFamily="34" charset="0"/>
                </a:endParaRPr>
              </a:p>
              <a:p>
                <a:endParaRPr lang="en-IN" sz="2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 Rounded MT Bold" panose="020F070403050403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" y="336466"/>
                <a:ext cx="10987314" cy="2470933"/>
              </a:xfrm>
              <a:prstGeom prst="rect">
                <a:avLst/>
              </a:prstGeom>
              <a:blipFill>
                <a:blip r:embed="rId2"/>
                <a:stretch>
                  <a:fillRect l="-1054" r="-66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6514" y="2807399"/>
            <a:ext cx="3973829" cy="2688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3143" y="5631543"/>
            <a:ext cx="1116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 Rounded MT Bold" panose="020F0704030504030204" pitchFamily="34" charset="0"/>
              </a:rPr>
              <a:t>Each of these objects is a trapezoid (hence the rule's name</a:t>
            </a:r>
            <a:r>
              <a:rPr lang="en-IN" dirty="0" smtClean="0">
                <a:latin typeface="Arial Rounded MT Bold" panose="020F0704030504030204" pitchFamily="34" charset="0"/>
              </a:rPr>
              <a:t>…).</a:t>
            </a:r>
            <a:endParaRPr lang="en-IN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180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5">
                <a:lumMod val="75000"/>
              </a:schemeClr>
            </a:gs>
            <a:gs pos="62000">
              <a:srgbClr val="FFFF0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30629" y="537029"/>
                <a:ext cx="12061371" cy="5675080"/>
              </a:xfrm>
              <a:prstGeom prst="rect">
                <a:avLst/>
              </a:prstGeom>
              <a:gradFill>
                <a:gsLst>
                  <a:gs pos="100000">
                    <a:srgbClr val="FF0000"/>
                  </a:gs>
                  <a:gs pos="62000">
                    <a:srgbClr val="FFFF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IN" sz="3200" dirty="0" smtClean="0">
                    <a:latin typeface="Times New Roman" panose="02020603050405020304" pitchFamily="18" charset="0"/>
                  </a:rPr>
                  <a:t>The area of the trapezoid in the interval [x</a:t>
                </a:r>
                <a:r>
                  <a:rPr lang="en-IN" sz="3200" baseline="-25000" dirty="0" smtClean="0">
                    <a:latin typeface="Times New Roman" panose="02020603050405020304" pitchFamily="18" charset="0"/>
                  </a:rPr>
                  <a:t>i-1</a:t>
                </a:r>
                <a:r>
                  <a:rPr lang="en-IN" sz="3200" dirty="0" smtClean="0">
                    <a:latin typeface="Times New Roman" panose="02020603050405020304" pitchFamily="18" charset="0"/>
                  </a:rPr>
                  <a:t> , x</a:t>
                </a:r>
                <a:r>
                  <a:rPr lang="en-IN" sz="3200" baseline="-25000" dirty="0" smtClean="0">
                    <a:latin typeface="Times New Roman" panose="02020603050405020304" pitchFamily="18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IN" sz="32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3200" dirty="0" smtClean="0">
                    <a:latin typeface="Times New Roman" panose="02020603050405020304" pitchFamily="18" charset="0"/>
                  </a:rPr>
                  <a:t/>
                </a:r>
                <a:r>
                  <a:rPr lang="en-IN" sz="3200" dirty="0">
                    <a:latin typeface="Times New Roman" panose="02020603050405020304" pitchFamily="18" charset="0"/>
                  </a:rPr>
                  <a:t>is given by</a:t>
                </a:r>
                <a:r>
                  <a:rPr lang="en-IN" sz="3200" dirty="0" smtClean="0">
                    <a:latin typeface="Times New Roman" panose="02020603050405020304" pitchFamily="18" charset="0"/>
                  </a:rPr>
                  <a:t>, </a:t>
                </a:r>
              </a:p>
              <a:p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/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                              A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i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(f(x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i-1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i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))</a:t>
                </a:r>
                <a:endParaRPr lang="en-IN" sz="3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IN" sz="3200" dirty="0">
                    <a:latin typeface="Times New Roman" panose="02020603050405020304" pitchFamily="18" charset="0"/>
                  </a:rPr>
                  <a:t>So, if we use </a:t>
                </a:r>
                <a:r>
                  <a:rPr lang="en-IN" sz="3200" i="1" dirty="0">
                    <a:latin typeface="Times New Roman" panose="02020603050405020304" pitchFamily="18" charset="0"/>
                  </a:rPr>
                  <a:t>n </a:t>
                </a:r>
                <a:r>
                  <a:rPr lang="en-IN" sz="3200" dirty="0">
                    <a:latin typeface="Times New Roman" panose="02020603050405020304" pitchFamily="18" charset="0"/>
                  </a:rPr>
                  <a:t>subintervals the integral is approximately</a:t>
                </a:r>
                <a:r>
                  <a:rPr lang="en-IN" sz="3200" dirty="0" smtClean="0">
                    <a:latin typeface="Times New Roman" panose="02020603050405020304" pitchFamily="18" charset="0"/>
                  </a:rPr>
                  <a:t>,</a:t>
                </a:r>
              </a:p>
              <a:p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/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32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32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</m:nary>
                    <m:f>
                      <m:fPr>
                        <m:ctrlP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sz="32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(f(x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0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1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))+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(f(x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1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2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))+</a:t>
                </a:r>
                <a14:m>
                  <m:oMath xmlns:m="http://schemas.openxmlformats.org/officeDocument/2006/math">
                    <m:r>
                      <a:rPr lang="en-IN" sz="32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(f(x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n-1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)+f(</a:t>
                </a:r>
                <a:r>
                  <a:rPr lang="en-IN" sz="32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x</a:t>
                </a:r>
                <a:r>
                  <a:rPr lang="en-IN" sz="3200" baseline="-25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n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)).</a:t>
                </a:r>
                <a:endParaRPr lang="en-IN" sz="3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  <a:p>
                <a:r>
                  <a:rPr lang="en-IN" sz="3200" dirty="0">
                    <a:latin typeface="Times New Roman" panose="02020603050405020304" pitchFamily="18" charset="0"/>
                  </a:rPr>
                  <a:t>Upon doing a little simplification we arrive at the general Trapezoid Rule</a:t>
                </a:r>
                <a:r>
                  <a:rPr lang="en-IN" sz="3200" dirty="0" smtClean="0">
                    <a:latin typeface="Times New Roman" panose="02020603050405020304" pitchFamily="18" charset="0"/>
                  </a:rPr>
                  <a:t>.</a:t>
                </a:r>
              </a:p>
              <a:p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IN" sz="32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3200" i="1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</m:e>
                    </m:nary>
                    <m:f>
                      <m:fPr>
                        <m:ctrlP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IN" sz="3200" i="1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IN" sz="3200" i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[</m:t>
                    </m:r>
                  </m:oMath>
                </a14:m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0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)+2f(x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1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)+2f(x</a:t>
                </a:r>
                <a:r>
                  <a:rPr lang="en-IN" sz="3200" baseline="-25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2</a:t>
                </a:r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))+</a:t>
                </a:r>
                <a14:m>
                  <m:oMath xmlns:m="http://schemas.openxmlformats.org/officeDocument/2006/math">
                    <m:r>
                      <a:rPr lang="en-IN" sz="3200" i="1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+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IN" sz="32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(f(x</a:t>
                </a:r>
                <a:r>
                  <a:rPr lang="en-IN" sz="3200" baseline="-250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n-1</a:t>
                </a:r>
                <a:r>
                  <a:rPr lang="en-IN" sz="32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)+f(</a:t>
                </a:r>
                <a:r>
                  <a:rPr lang="en-IN" sz="320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x</a:t>
                </a:r>
                <a:r>
                  <a:rPr lang="en-IN" sz="3200" baseline="-25000" dirty="0" err="1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n</a:t>
                </a:r>
                <a:r>
                  <a:rPr lang="en-IN" sz="32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</a:rPr>
                  <a:t>)].</a:t>
                </a:r>
                <a:endParaRPr lang="en-IN" sz="3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</a:endParaRPr>
              </a:p>
              <a:p>
                <a:endParaRPr lang="en-IN" sz="3200" dirty="0">
                  <a:latin typeface="Times New Roman" panose="02020603050405020304" pitchFamily="18" charset="0"/>
                </a:endParaRPr>
              </a:p>
              <a:p>
                <a:r>
                  <a:rPr lang="en-IN" sz="3200" dirty="0">
                    <a:latin typeface="Times New Roman" panose="02020603050405020304" pitchFamily="18" charset="0"/>
                  </a:rPr>
                  <a:t>Note that all the function evaluations, with the exception of the first and last, are multiplied by 2.</a:t>
                </a:r>
                <a:endParaRPr lang="en-IN" sz="32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537029"/>
                <a:ext cx="12061371" cy="5675080"/>
              </a:xfrm>
              <a:prstGeom prst="rect">
                <a:avLst/>
              </a:prstGeom>
              <a:blipFill>
                <a:blip r:embed="rId2"/>
                <a:stretch>
                  <a:fillRect l="-1211" t="-1392" r="-605" b="-21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0614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34390" y="676894"/>
                <a:ext cx="10889672" cy="545437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en-IN" sz="3200" b="1" i="0" u="none" strike="noStrike" baseline="0" dirty="0" smtClean="0">
                    <a:ln w="12700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</a:ln>
                    <a:pattFill prst="dkUpDiag">
                      <a:fgClr>
                        <a:schemeClr val="tx2"/>
                      </a:fgClr>
                      <a:bgClr>
                        <a:schemeClr val="tx2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tx2">
                          <a:lumMod val="75000"/>
                        </a:schemeClr>
                      </a:outerShdw>
                    </a:effectLst>
                    <a:latin typeface="CMBX12"/>
                  </a:rPr>
                  <a:t>2. Simpson’s Rule</a:t>
                </a:r>
              </a:p>
              <a:p>
                <a:endParaRPr lang="en-IN" sz="3200" b="1" i="0" u="none" strike="noStrike" baseline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CMBX12"/>
                </a:endParaRPr>
              </a:p>
              <a:p>
                <a:r>
                  <a:rPr lang="en-IN" sz="3200" dirty="0">
                    <a:latin typeface="CMR12"/>
                  </a:rPr>
                  <a:t>Let </a:t>
                </a:r>
                <a:r>
                  <a:rPr lang="en-IN" sz="3200" dirty="0">
                    <a:latin typeface="CMMI12"/>
                  </a:rPr>
                  <a:t>n </a:t>
                </a:r>
                <a:r>
                  <a:rPr lang="en-IN" sz="3200" dirty="0">
                    <a:latin typeface="CMR12"/>
                  </a:rPr>
                  <a:t>= 2</a:t>
                </a:r>
                <a:r>
                  <a:rPr lang="en-IN" sz="3200" dirty="0">
                    <a:latin typeface="CMMI12"/>
                  </a:rPr>
                  <a:t>m</a:t>
                </a:r>
                <a:r>
                  <a:rPr lang="en-IN" sz="3200" dirty="0">
                    <a:latin typeface="CMR12"/>
                  </a:rPr>
                  <a:t>. We apply basic Simpson’s </a:t>
                </a:r>
                <a:r>
                  <a:rPr lang="en-IN" sz="3200" dirty="0" smtClean="0">
                    <a:latin typeface="CMR12"/>
                  </a:rPr>
                  <a:t>rule </a:t>
                </a:r>
              </a:p>
              <a:p>
                <a:r>
                  <a:rPr lang="en-IN" sz="3200" dirty="0" smtClean="0">
                    <a:latin typeface="CMR12"/>
                  </a:rPr>
                  <a:t/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IN" sz="3200" b="0" i="1" u="none" strike="noStrike" baseline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IN" sz="3200" b="0" i="0" u="none" strike="noStrike" baseline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1600" dirty="0">
                            <a:solidFill>
                              <a:prstClr val="black"/>
                            </a:solidFill>
                            <a:latin typeface="CMR8"/>
                          </a:rPr>
                          <m:t>i</m:t>
                        </m:r>
                      </m:sub>
                      <m:sup>
                        <m:r>
                          <m:rPr>
                            <m:nor/>
                          </m:rPr>
                          <a:rPr lang="en-IN" sz="3200" b="0" i="0" u="none" strike="noStrike" baseline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1600" dirty="0">
                            <a:solidFill>
                              <a:prstClr val="black"/>
                            </a:solidFill>
                            <a:latin typeface="CMR8"/>
                          </a:rPr>
                          <m:t>i</m:t>
                        </m:r>
                        <m:r>
                          <a:rPr lang="en-IN" sz="1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3200" dirty="0" smtClean="0">
                            <a:latin typeface="CMMI12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R1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MI1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R12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MI12"/>
                          </a:rPr>
                          <m:t>dx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MI1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SY10"/>
                          </a:rPr>
                          <m:t> </m:t>
                        </m:r>
                      </m:e>
                    </m:nary>
                    <m:r>
                      <a:rPr lang="en-IN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IN" sz="32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3200" b="0" i="0" u="none" strike="noStrike" baseline="0" dirty="0" smtClean="0">
                    <a:latin typeface="CMMI6"/>
                  </a:rPr>
                  <a:t/>
                </a:r>
                <a:r>
                  <a:rPr lang="en-IN" sz="3200" dirty="0" smtClean="0">
                    <a:latin typeface="CMR12"/>
                  </a:rPr>
                  <a:t>(</a:t>
                </a:r>
                <a:r>
                  <a:rPr lang="en-IN" sz="3200" dirty="0" smtClean="0">
                    <a:latin typeface="CMMI12"/>
                  </a:rPr>
                  <a:t>f</a:t>
                </a:r>
                <a:r>
                  <a:rPr lang="en-IN" sz="3200" dirty="0" smtClean="0">
                    <a:latin typeface="CMR12"/>
                  </a:rPr>
                  <a:t>(</a:t>
                </a:r>
                <a:r>
                  <a:rPr lang="en-IN" sz="3200" dirty="0" smtClean="0">
                    <a:latin typeface="CMMI12"/>
                  </a:rPr>
                  <a:t>x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1600" b="0" i="0" dirty="0" smtClean="0">
                        <a:solidFill>
                          <a:prstClr val="black"/>
                        </a:solidFill>
                        <a:latin typeface="CMR8"/>
                      </a:rPr>
                      <m:t>i</m:t>
                    </m:r>
                    <m:r>
                      <m:rPr>
                        <m:nor/>
                      </m:rPr>
                      <a:rPr lang="en-IN" sz="1600" b="0" i="0" dirty="0" smtClean="0">
                        <a:solidFill>
                          <a:prstClr val="black"/>
                        </a:solidFill>
                        <a:latin typeface="CMR8"/>
                      </a:rPr>
                      <m:t>−1</m:t>
                    </m:r>
                  </m:oMath>
                </a14:m>
                <a:r>
                  <a:rPr lang="en-IN" sz="3200" dirty="0" smtClean="0">
                    <a:latin typeface="CMR12"/>
                  </a:rPr>
                  <a:t>) + 4</a:t>
                </a:r>
                <a:r>
                  <a:rPr lang="en-IN" sz="3200" dirty="0" smtClean="0">
                    <a:latin typeface="CMMI12"/>
                  </a:rPr>
                  <a:t>f</a:t>
                </a:r>
                <a:r>
                  <a:rPr lang="en-IN" sz="3200" dirty="0" smtClean="0">
                    <a:latin typeface="CMR12"/>
                  </a:rPr>
                  <a:t>(</a:t>
                </a:r>
                <a:r>
                  <a:rPr lang="en-IN" sz="3200" dirty="0" smtClean="0">
                    <a:latin typeface="CMMI12"/>
                  </a:rPr>
                  <a:t>x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1600" dirty="0">
                        <a:solidFill>
                          <a:prstClr val="black"/>
                        </a:solidFill>
                        <a:latin typeface="CMR8"/>
                      </a:rPr>
                      <m:t>i</m:t>
                    </m:r>
                  </m:oMath>
                </a14:m>
                <a:r>
                  <a:rPr lang="en-IN" sz="3200" dirty="0" smtClean="0">
                    <a:latin typeface="CMR12"/>
                  </a:rPr>
                  <a:t>) + </a:t>
                </a:r>
                <a:r>
                  <a:rPr lang="en-IN" sz="3200" dirty="0" smtClean="0">
                    <a:latin typeface="CMMI12"/>
                  </a:rPr>
                  <a:t>f</a:t>
                </a:r>
                <a:r>
                  <a:rPr lang="en-IN" sz="3200" dirty="0" smtClean="0">
                    <a:latin typeface="CMR12"/>
                  </a:rPr>
                  <a:t>(</a:t>
                </a:r>
                <a:r>
                  <a:rPr lang="en-IN" sz="3200" dirty="0" smtClean="0">
                    <a:latin typeface="CMMI12"/>
                  </a:rPr>
                  <a:t>x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1600" dirty="0">
                        <a:solidFill>
                          <a:prstClr val="black"/>
                        </a:solidFill>
                        <a:latin typeface="CMR8"/>
                      </a:rPr>
                      <m:t>i</m:t>
                    </m:r>
                    <m:r>
                      <m:rPr>
                        <m:nor/>
                      </m:rPr>
                      <a:rPr lang="en-IN" sz="1600" b="0" i="0" dirty="0" smtClean="0">
                        <a:solidFill>
                          <a:prstClr val="black"/>
                        </a:solidFill>
                        <a:latin typeface="CMR8"/>
                      </a:rPr>
                      <m:t>+1</m:t>
                    </m:r>
                  </m:oMath>
                </a14:m>
                <a:r>
                  <a:rPr lang="en-IN" sz="3200" dirty="0" smtClean="0">
                    <a:latin typeface="CMR12"/>
                  </a:rPr>
                  <a:t>))</a:t>
                </a:r>
              </a:p>
              <a:p>
                <a:endParaRPr lang="en-IN" sz="3200" b="0" i="0" u="none" strike="noStrike" baseline="0" dirty="0" smtClean="0">
                  <a:latin typeface="CMMI6"/>
                </a:endParaRPr>
              </a:p>
              <a:p>
                <a:r>
                  <a:rPr lang="en-IN" sz="3200" dirty="0">
                    <a:latin typeface="CMR12"/>
                  </a:rPr>
                  <a:t>T</a:t>
                </a:r>
                <a:r>
                  <a:rPr lang="en-IN" sz="3200" dirty="0" smtClean="0">
                    <a:latin typeface="CMR12"/>
                  </a:rPr>
                  <a:t>o </a:t>
                </a:r>
                <a:r>
                  <a:rPr lang="en-IN" sz="3200" dirty="0">
                    <a:latin typeface="CMR12"/>
                  </a:rPr>
                  <a:t>get the Simpson’s </a:t>
                </a:r>
                <a:r>
                  <a:rPr lang="en-IN" sz="3200" dirty="0" smtClean="0">
                    <a:latin typeface="CMR12"/>
                  </a:rPr>
                  <a:t>rule</a:t>
                </a:r>
              </a:p>
              <a:p>
                <a:endParaRPr lang="en-IN" sz="3200" dirty="0">
                  <a:latin typeface="CMR12"/>
                </a:endParaRPr>
              </a:p>
              <a:p>
                <a:r>
                  <a:rPr lang="en-IN" sz="3200" dirty="0">
                    <a:latin typeface="CMMI12"/>
                  </a:rPr>
                  <a:t>S</a:t>
                </a:r>
                <a:r>
                  <a:rPr lang="en-IN" sz="3200" b="0" i="0" u="none" strike="noStrike" baseline="0" dirty="0" smtClean="0">
                    <a:latin typeface="CMMI8"/>
                  </a:rPr>
                  <a:t>n</a:t>
                </a:r>
                <a:r>
                  <a:rPr lang="en-IN" sz="3200" dirty="0">
                    <a:latin typeface="CMR12"/>
                  </a:rPr>
                  <a:t>(</a:t>
                </a:r>
                <a:r>
                  <a:rPr lang="en-IN" sz="3200" dirty="0">
                    <a:latin typeface="CMMI12"/>
                  </a:rPr>
                  <a:t>f</a:t>
                </a:r>
                <a:r>
                  <a:rPr lang="en-IN" sz="3200" dirty="0">
                    <a:latin typeface="CMR12"/>
                  </a:rPr>
                  <a:t>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IN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IN" sz="3200" dirty="0" smtClean="0">
                    <a:latin typeface="CMR12"/>
                  </a:rPr>
                  <a:t>(</a:t>
                </a:r>
                <a:r>
                  <a:rPr lang="en-IN" sz="3200" dirty="0">
                    <a:latin typeface="CMMI12"/>
                  </a:rPr>
                  <a:t>f</a:t>
                </a:r>
                <a:r>
                  <a:rPr lang="en-IN" sz="3200" dirty="0">
                    <a:latin typeface="CMR12"/>
                  </a:rPr>
                  <a:t>(</a:t>
                </a:r>
                <a:r>
                  <a:rPr lang="en-IN" sz="3200" dirty="0">
                    <a:latin typeface="CMMI12"/>
                  </a:rPr>
                  <a:t>x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IN" sz="1600" b="0" i="0" dirty="0" smtClean="0">
                        <a:solidFill>
                          <a:prstClr val="black"/>
                        </a:solidFill>
                        <a:latin typeface="CMR8"/>
                      </a:rPr>
                      <m:t>0</m:t>
                    </m:r>
                  </m:oMath>
                </a14:m>
                <a:r>
                  <a:rPr lang="en-IN" sz="3200" dirty="0">
                    <a:latin typeface="CMR12"/>
                  </a:rPr>
                  <a:t>) + </a:t>
                </a:r>
                <a:r>
                  <a:rPr lang="en-IN" sz="3200" dirty="0" smtClean="0">
                    <a:latin typeface="CMR12"/>
                  </a:rPr>
                  <a:t>4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IN" sz="3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IN" sz="1600" dirty="0">
                            <a:solidFill>
                              <a:prstClr val="black"/>
                            </a:solidFill>
                            <a:latin typeface="CMR8"/>
                          </a:rPr>
                          <m:t>i</m:t>
                        </m:r>
                        <m:r>
                          <m:rPr>
                            <m:brk m:alnAt="23"/>
                          </m:rPr>
                          <a:rPr lang="en-IN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3200" dirty="0" smtClean="0">
                            <a:latin typeface="CMMI12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R1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MI1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1600" dirty="0">
                            <a:solidFill>
                              <a:prstClr val="black"/>
                            </a:solidFill>
                            <a:latin typeface="CMR8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IN" sz="1600" dirty="0">
                            <a:solidFill>
                              <a:prstClr val="black"/>
                            </a:solidFill>
                            <a:latin typeface="CMR8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1600" b="0" i="0" dirty="0" smtClean="0">
                            <a:solidFill>
                              <a:prstClr val="black"/>
                            </a:solidFill>
                            <a:latin typeface="CMR8"/>
                          </a:rPr>
                          <m:t>−1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R12"/>
                          </a:rPr>
                          <m:t>) + 2 </m:t>
                        </m:r>
                      </m:e>
                    </m:nary>
                    <m:nary>
                      <m:naryPr>
                        <m:chr m:val="∑"/>
                        <m:ctrlPr>
                          <a:rPr lang="en-IN" sz="32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IN" sz="1600" dirty="0">
                            <a:solidFill>
                              <a:prstClr val="black"/>
                            </a:solidFill>
                            <a:latin typeface="CMR8"/>
                          </a:rPr>
                          <m:t>i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m:rPr>
                            <m:nor/>
                          </m:rPr>
                          <a:rPr lang="en-IN" sz="3200" dirty="0" smtClean="0">
                            <a:latin typeface="CMMI12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R1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MI1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1600" b="0" i="0" dirty="0" smtClean="0">
                            <a:solidFill>
                              <a:prstClr val="black"/>
                            </a:solidFill>
                            <a:latin typeface="CMR8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IN" sz="1600" b="0" i="0" dirty="0" smtClean="0">
                            <a:solidFill>
                              <a:prstClr val="black"/>
                            </a:solidFill>
                            <a:latin typeface="CMR8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R12"/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MI12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R1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MI1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IN" sz="1600" dirty="0">
                            <a:solidFill>
                              <a:prstClr val="black"/>
                            </a:solidFill>
                            <a:latin typeface="CMR8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IN" sz="1600" b="0" i="0" dirty="0" smtClean="0">
                            <a:solidFill>
                              <a:prstClr val="black"/>
                            </a:solidFill>
                            <a:latin typeface="CMR8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IN" sz="3200" dirty="0" smtClean="0">
                            <a:latin typeface="CMR12"/>
                          </a:rPr>
                          <m:t>))</m:t>
                        </m:r>
                      </m:e>
                    </m:nary>
                  </m:oMath>
                </a14:m>
                <a:endParaRPr lang="en-IN" sz="3200" dirty="0">
                  <a:latin typeface="CMR12"/>
                </a:endParaRPr>
              </a:p>
              <a:p>
                <a:endParaRPr lang="en-IN" sz="32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90" y="676894"/>
                <a:ext cx="10889672" cy="5454378"/>
              </a:xfrm>
              <a:prstGeom prst="rect">
                <a:avLst/>
              </a:prstGeom>
              <a:blipFill>
                <a:blip r:embed="rId4"/>
                <a:stretch>
                  <a:fillRect l="-14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5478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369</TotalTime>
  <Words>178</Words>
  <Application>Microsoft Office PowerPoint</Application>
  <PresentationFormat>Custom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Integral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Sark kiyan</dc:creator>
  <cp:lastModifiedBy>MathsDept</cp:lastModifiedBy>
  <cp:revision>43</cp:revision>
  <dcterms:created xsi:type="dcterms:W3CDTF">2018-06-23T04:05:09Z</dcterms:created>
  <dcterms:modified xsi:type="dcterms:W3CDTF">2018-07-04T06:38:50Z</dcterms:modified>
</cp:coreProperties>
</file>